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4.xml" ContentType="application/vnd.openxmlformats-officedocument.presentationml.notesSlide+xml"/>
  <Override PartName="/ppt/slides/slide22.xml" ContentType="application/vnd.openxmlformats-officedocument.presentationml.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Default Extension="gif" ContentType="image/gif"/>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39" r:id="rId1"/>
  </p:sldMasterIdLst>
  <p:notesMasterIdLst>
    <p:notesMasterId r:id="rId26"/>
  </p:notesMasterIdLst>
  <p:sldIdLst>
    <p:sldId id="256" r:id="rId2"/>
    <p:sldId id="261" r:id="rId3"/>
    <p:sldId id="259" r:id="rId4"/>
    <p:sldId id="260" r:id="rId5"/>
    <p:sldId id="262" r:id="rId6"/>
    <p:sldId id="264" r:id="rId7"/>
    <p:sldId id="265" r:id="rId8"/>
    <p:sldId id="267" r:id="rId9"/>
    <p:sldId id="268" r:id="rId10"/>
    <p:sldId id="269" r:id="rId11"/>
    <p:sldId id="270" r:id="rId12"/>
    <p:sldId id="283"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35" d="100"/>
          <a:sy n="135" d="100"/>
        </p:scale>
        <p:origin x="-120" y="-192"/>
      </p:cViewPr>
      <p:guideLst>
        <p:guide orient="horz" pos="180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1" Type="http://schemas.openxmlformats.org/officeDocument/2006/relationships/tableStyles" Target="tableStyles.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printerSettings" Target="printerSettings/printerSettings1.bin"/><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esProps" Target="presProps.xml"/><Relationship Id="rId26" Type="http://schemas.openxmlformats.org/officeDocument/2006/relationships/notesMaster" Target="notesMasters/notesMaster1.xml"/><Relationship Id="rId30" Type="http://schemas.openxmlformats.org/officeDocument/2006/relationships/theme" Target="theme/theme1.xml"/><Relationship Id="rId11" Type="http://schemas.openxmlformats.org/officeDocument/2006/relationships/slide" Target="slides/slide10.xml"/><Relationship Id="rId29" Type="http://schemas.openxmlformats.org/officeDocument/2006/relationships/viewProps" Target="view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2C6E2C-F533-204B-A98A-DF28DAB6848E}" type="datetimeFigureOut">
              <a:rPr lang="en-US" smtClean="0"/>
              <a:pPr/>
              <a:t>4/15/09</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E4A5E0-F6F9-5644-A855-49564FF7E3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7</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23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4A5E0-F6F9-5644-A855-49564FF7E39F}"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80354B-F3C7-0849-A426-A354D20FC51F}" type="datetimeFigureOut">
              <a:rPr lang="en-US" smtClean="0"/>
              <a:pPr/>
              <a:t>4/15/09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0354B-F3C7-0849-A426-A354D20FC51F}" type="datetimeFigureOut">
              <a:rPr lang="en-US" smtClean="0"/>
              <a:pPr/>
              <a:t>4/15/09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6"/>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6"/>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0354B-F3C7-0849-A426-A354D20FC51F}" type="datetimeFigureOut">
              <a:rPr lang="en-US" smtClean="0"/>
              <a:pPr/>
              <a:t>4/15/09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0354B-F3C7-0849-A426-A354D20FC51F}" type="datetimeFigureOut">
              <a:rPr lang="en-US" smtClean="0"/>
              <a:pPr/>
              <a:t>4/15/09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865515-1FAA-430E-932F-0C9F78E13C75}" type="datetime1">
              <a:rPr lang="en-US" smtClean="0"/>
              <a:pPr/>
              <a:t>4/15/09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B93A9-DE17-42E8-A366-46C30944BF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80354B-F3C7-0849-A426-A354D20FC51F}" type="datetimeFigureOut">
              <a:rPr lang="en-US" smtClean="0"/>
              <a:pPr/>
              <a:t>4/15/09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279261"/>
            <a:ext cx="4041775"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80354B-F3C7-0849-A426-A354D20FC51F}" type="datetimeFigureOut">
              <a:rPr lang="en-US" smtClean="0"/>
              <a:pPr/>
              <a:t>4/15/09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80354B-F3C7-0849-A426-A354D20FC51F}" type="datetimeFigureOut">
              <a:rPr lang="en-US" smtClean="0"/>
              <a:pPr/>
              <a:t>4/15/09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0354B-F3C7-0849-A426-A354D20FC51F}" type="datetimeFigureOut">
              <a:rPr lang="en-US" smtClean="0"/>
              <a:pPr/>
              <a:t>4/15/09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3"/>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195918"/>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0354B-F3C7-0849-A426-A354D20FC51F}" type="datetimeFigureOut">
              <a:rPr lang="en-US" smtClean="0"/>
              <a:pPr/>
              <a:t>4/15/09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0354B-F3C7-0849-A426-A354D20FC51F}" type="datetimeFigureOut">
              <a:rPr lang="en-US" smtClean="0"/>
              <a:pPr/>
              <a:t>4/15/09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4B9E2-9381-BA4F-9FA8-9F355F38366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6"/>
            <a:ext cx="8229600" cy="9525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33501"/>
            <a:ext cx="8229600" cy="37716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080354B-F3C7-0849-A426-A354D20FC51F}" type="datetimeFigureOut">
              <a:rPr lang="en-US" smtClean="0"/>
              <a:pPr/>
              <a:t>4/15/09</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99E4B9E2-9381-BA4F-9FA8-9F355F38366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4" Type="http://schemas.openxmlformats.org/officeDocument/2006/relationships/hyperlink" Target="http://www.engin.umich.edu/caen/network/wireless/" TargetMode="External"/><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4" Type="http://schemas.openxmlformats.org/officeDocument/2006/relationships/hyperlink" Target="mailto:aossnet@umich.edu" TargetMode="External"/><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1.jpeg"/></Relationships>
</file>

<file path=ppt/slides/_rels/slide18.xml.rels><?xml version="1.0" encoding="UTF-8" standalone="yes"?>
<Relationships xmlns="http://schemas.openxmlformats.org/package/2006/relationships"><Relationship Id="rId4" Type="http://schemas.openxmlformats.org/officeDocument/2006/relationships/hyperlink" Target="http://virusbusters.itcs.umich.edu/" TargetMode="External"/><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jpeg"/><Relationship Id="rId5" Type="http://schemas.openxmlformats.org/officeDocument/2006/relationships/hyperlink" Target="http://www.itcs.umich.edu/bluedisc/" TargetMode="External"/></Relationships>
</file>

<file path=ppt/slides/_rels/slide19.xml.rels><?xml version="1.0" encoding="UTF-8" standalone="yes"?>
<Relationships xmlns="http://schemas.openxmlformats.org/package/2006/relationships"><Relationship Id="rId4" Type="http://schemas.openxmlformats.org/officeDocument/2006/relationships/hyperlink" Target="http://safecomputing.umich.edu" TargetMode="External"/><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4" Type="http://schemas.openxmlformats.org/officeDocument/2006/relationships/hyperlink" Target="http://downloads.com" TargetMode="External"/><Relationship Id="rId1" Type="http://schemas.openxmlformats.org/officeDocument/2006/relationships/slideLayout" Target="../slideLayouts/slideLayout6.xml"/><Relationship Id="rId2" Type="http://schemas.openxmlformats.org/officeDocument/2006/relationships/notesSlide" Target="../notesSlides/notesSlide14.xml"/><Relationship Id="rId3" Type="http://schemas.openxmlformats.org/officeDocument/2006/relationships/image" Target="../media/image1.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4" Type="http://schemas.openxmlformats.org/officeDocument/2006/relationships/hyperlink" Target="http://www.itcs.umich.edu/itua" TargetMode="External"/><Relationship Id="rId1" Type="http://schemas.openxmlformats.org/officeDocument/2006/relationships/slideLayout" Target="../slideLayouts/slideLayout6.xml"/><Relationship Id="rId2" Type="http://schemas.openxmlformats.org/officeDocument/2006/relationships/notesSlide" Target="../notesSlides/notesSlide16.xml"/><Relationship Id="rId3" Type="http://schemas.openxmlformats.org/officeDocument/2006/relationships/image" Target="../media/image1.jpeg"/><Relationship Id="rId5" Type="http://schemas.openxmlformats.org/officeDocument/2006/relationships/hyperlink" Target="http://www.itcs.umich.edu/itpolicies" TargetMode="External"/></Relationships>
</file>

<file path=ppt/slides/_rels/slide23.xml.rels><?xml version="1.0" encoding="UTF-8" standalone="yes"?>
<Relationships xmlns="http://schemas.openxmlformats.org/package/2006/relationships"><Relationship Id="rId4" Type="http://schemas.openxmlformats.org/officeDocument/2006/relationships/hyperlink" Target="http://www.onguardonline.gov" TargetMode="External"/><Relationship Id="rId5" Type="http://schemas.openxmlformats.org/officeDocument/2006/relationships/hyperlink" Target="http://cyberstreetsmart.org" TargetMode="External"/><Relationship Id="rId7" Type="http://schemas.openxmlformats.org/officeDocument/2006/relationships/hyperlink" Target="http://www.theregister.co.uk/2006/03/31/phishing_study" TargetMode="External"/><Relationship Id="rId1" Type="http://schemas.openxmlformats.org/officeDocument/2006/relationships/slideLayout" Target="../slideLayouts/slideLayout6.xml"/><Relationship Id="rId2" Type="http://schemas.openxmlformats.org/officeDocument/2006/relationships/notesSlide" Target="../notesSlides/notesSlide17.xml"/><Relationship Id="rId3" Type="http://schemas.openxmlformats.org/officeDocument/2006/relationships/image" Target="../media/image1.jpeg"/><Relationship Id="rId6" Type="http://schemas.openxmlformats.org/officeDocument/2006/relationships/hyperlink" Target="http://www.snopes.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3"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aoss.sandewebhost.net/it/security.html" TargetMode="External"/><Relationship Id="rId3"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4" Type="http://schemas.openxmlformats.org/officeDocument/2006/relationships/hyperlink" Target="http://hetima.com/safari/stand-e.html" TargetMode="External"/><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hyperlink" Target="http://burgersoftware.com/en/safariadblock" TargetMode="External"/><Relationship Id="rId5" Type="http://schemas.openxmlformats.org/officeDocument/2006/relationships/image" Target="../media/image1.jpeg"/></Relationships>
</file>

<file path=ppt/slides/_rels/slide8.xml.rels><?xml version="1.0" encoding="UTF-8" standalone="yes"?>
<Relationships xmlns="http://schemas.openxmlformats.org/package/2006/relationships"><Relationship Id="rId4" Type="http://schemas.openxmlformats.org/officeDocument/2006/relationships/image" Target="../media/image2.gif"/><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0" dirty="0" smtClean="0">
                <a:solidFill>
                  <a:srgbClr val="1E1E1E"/>
                </a:solidFill>
                <a:latin typeface="Lucida Grande"/>
                <a:ea typeface="Lucida Grande"/>
                <a:cs typeface="Lucida Grande"/>
              </a:rPr>
              <a:t>IT Security Information Brown Bag</a:t>
            </a:r>
            <a:endParaRPr lang="en-US" dirty="0"/>
          </a:p>
        </p:txBody>
      </p:sp>
      <p:sp>
        <p:nvSpPr>
          <p:cNvPr id="3" name="Subtitle 2"/>
          <p:cNvSpPr>
            <a:spLocks noGrp="1"/>
          </p:cNvSpPr>
          <p:nvPr>
            <p:ph type="subTitle" idx="1"/>
          </p:nvPr>
        </p:nvSpPr>
        <p:spPr/>
        <p:txBody>
          <a:bodyPr/>
          <a:lstStyle/>
          <a:p>
            <a:r>
              <a:rPr lang="en-US" dirty="0" smtClean="0"/>
              <a:t>04/15/09</a:t>
            </a:r>
            <a:endParaRPr lang="en-US" dirty="0"/>
          </a:p>
        </p:txBody>
      </p:sp>
      <p:pic>
        <p:nvPicPr>
          <p:cNvPr id="4" name="Picture 3" descr="CoE_MAIZEBLUE_.jpg"/>
          <p:cNvPicPr>
            <a:picLocks noChangeAspect="1"/>
          </p:cNvPicPr>
          <p:nvPr/>
        </p:nvPicPr>
        <p:blipFill>
          <a:blip r:embed="rId2"/>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Be wary of forged links in email</a:t>
            </a:r>
            <a:endParaRPr lang="en-US" sz="3200" dirty="0"/>
          </a:p>
        </p:txBody>
      </p:sp>
      <p:sp>
        <p:nvSpPr>
          <p:cNvPr id="6" name="Rectangle 5"/>
          <p:cNvSpPr/>
          <p:nvPr/>
        </p:nvSpPr>
        <p:spPr>
          <a:xfrm>
            <a:off x="647700" y="1790700"/>
            <a:ext cx="7696200" cy="2031325"/>
          </a:xfrm>
          <a:prstGeom prst="rect">
            <a:avLst/>
          </a:prstGeom>
        </p:spPr>
        <p:txBody>
          <a:bodyPr wrap="square">
            <a:spAutoFit/>
          </a:bodyPr>
          <a:lstStyle/>
          <a:p>
            <a:r>
              <a:rPr lang="en-US" dirty="0"/>
              <a:t>Don’t click links in an email to navigate to an important site</a:t>
            </a:r>
            <a:r>
              <a:rPr lang="en-US" dirty="0" smtClean="0"/>
              <a:t> like your bank or </a:t>
            </a:r>
            <a:r>
              <a:rPr lang="en-US" dirty="0" err="1" smtClean="0"/>
              <a:t>paypal</a:t>
            </a:r>
            <a:r>
              <a:rPr lang="en-US" dirty="0" smtClean="0"/>
              <a:t>.  They may look right in the email but they could take you to a forged site.</a:t>
            </a:r>
          </a:p>
          <a:p>
            <a:endParaRPr lang="en-US" dirty="0" smtClean="0"/>
          </a:p>
          <a:p>
            <a:r>
              <a:rPr lang="en-US" dirty="0" smtClean="0"/>
              <a:t>Use links you manually type in and bookmark.  Then you will always know you are going to the correct site.</a:t>
            </a:r>
          </a:p>
          <a:p>
            <a:endParaRPr lang="en-US" dirty="0" smtClean="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Beware of Phishing</a:t>
            </a:r>
            <a:endParaRPr lang="en-US" sz="3200" dirty="0"/>
          </a:p>
        </p:txBody>
      </p:sp>
      <p:sp>
        <p:nvSpPr>
          <p:cNvPr id="6" name="Rectangle 5"/>
          <p:cNvSpPr/>
          <p:nvPr/>
        </p:nvSpPr>
        <p:spPr>
          <a:xfrm>
            <a:off x="647700" y="1790700"/>
            <a:ext cx="7696200" cy="1477328"/>
          </a:xfrm>
          <a:prstGeom prst="rect">
            <a:avLst/>
          </a:prstGeom>
        </p:spPr>
        <p:txBody>
          <a:bodyPr wrap="square">
            <a:spAutoFit/>
          </a:bodyPr>
          <a:lstStyle/>
          <a:p>
            <a:r>
              <a:rPr lang="en-US" dirty="0" smtClean="0"/>
              <a:t>The U of M email administrators, your bank, and the IRS are not going to email you asking for information or for you to verify your password.  They may even include real links in their email to make it seem more real.</a:t>
            </a:r>
          </a:p>
          <a:p>
            <a:endParaRPr lang="en-US" dirty="0" smtClean="0"/>
          </a:p>
          <a:p>
            <a:r>
              <a:rPr lang="en-US" dirty="0" smtClean="0"/>
              <a:t>Never respond to these emails.  </a:t>
            </a:r>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If you are using wireless or are on an “</a:t>
            </a:r>
            <a:r>
              <a:rPr lang="en-US" sz="3200" dirty="0" err="1" smtClean="0"/>
              <a:t>untrusted</a:t>
            </a:r>
            <a:r>
              <a:rPr lang="en-US" sz="3200" dirty="0" smtClean="0"/>
              <a:t>” network use a VPN</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12773"/>
            <a:ext cx="8229600" cy="2308324"/>
          </a:xfrm>
          <a:prstGeom prst="rect">
            <a:avLst/>
          </a:prstGeom>
          <a:noFill/>
        </p:spPr>
        <p:txBody>
          <a:bodyPr wrap="square" rtlCol="0">
            <a:spAutoFit/>
          </a:bodyPr>
          <a:lstStyle/>
          <a:p>
            <a:r>
              <a:rPr lang="en-US" dirty="0" smtClean="0"/>
              <a:t>The University provides free VPN for wired and wireless connections.</a:t>
            </a:r>
          </a:p>
          <a:p>
            <a:endParaRPr lang="en-US" dirty="0" smtClean="0"/>
          </a:p>
          <a:p>
            <a:r>
              <a:rPr lang="en-US" dirty="0" smtClean="0">
                <a:hlinkClick r:id="rId4"/>
              </a:rPr>
              <a:t>http://www.engin.umich.edu/caen/network/wireless</a:t>
            </a:r>
            <a:r>
              <a:rPr lang="en-US" dirty="0" smtClean="0">
                <a:hlinkClick r:id="rId4"/>
              </a:rPr>
              <a:t>/</a:t>
            </a:r>
            <a:endParaRPr lang="en-US" dirty="0" smtClean="0"/>
          </a:p>
          <a:p>
            <a:endParaRPr lang="en-US" dirty="0" smtClean="0"/>
          </a:p>
          <a:p>
            <a:r>
              <a:rPr lang="en-US" dirty="0" smtClean="0"/>
              <a:t>VPN is available for Mac, Linux &amp; Windows users.</a:t>
            </a:r>
          </a:p>
          <a:p>
            <a:endParaRPr lang="en-US" dirty="0" smtClean="0"/>
          </a:p>
          <a:p>
            <a:r>
              <a:rPr lang="en-US" dirty="0" err="1" smtClean="0"/>
              <a:t>VPN’s</a:t>
            </a:r>
            <a:r>
              <a:rPr lang="en-US" dirty="0" smtClean="0"/>
              <a:t> protect your traffic from others that might be snooping.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Use unique complex passwords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12773"/>
            <a:ext cx="8229600" cy="2031325"/>
          </a:xfrm>
          <a:prstGeom prst="rect">
            <a:avLst/>
          </a:prstGeom>
          <a:noFill/>
        </p:spPr>
        <p:txBody>
          <a:bodyPr wrap="square" rtlCol="0">
            <a:spAutoFit/>
          </a:bodyPr>
          <a:lstStyle/>
          <a:p>
            <a:r>
              <a:rPr lang="en-US" dirty="0" smtClean="0"/>
              <a:t>Don’t write your password down!</a:t>
            </a:r>
          </a:p>
          <a:p>
            <a:endParaRPr lang="en-US" dirty="0" smtClean="0"/>
          </a:p>
          <a:p>
            <a:r>
              <a:rPr lang="en-US" dirty="0" smtClean="0"/>
              <a:t>Use a free product like Password Gorilla or Password Safe to encrypt your passwords safely.</a:t>
            </a:r>
          </a:p>
          <a:p>
            <a:endParaRPr lang="en-US" dirty="0" smtClean="0"/>
          </a:p>
          <a:p>
            <a:r>
              <a:rPr lang="en-US" dirty="0" smtClean="0"/>
              <a:t>Don’t reuse passwords.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Make sure your browser doesn’t save your password or saves them securely.</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12773"/>
            <a:ext cx="8229600" cy="2585323"/>
          </a:xfrm>
          <a:prstGeom prst="rect">
            <a:avLst/>
          </a:prstGeom>
          <a:noFill/>
        </p:spPr>
        <p:txBody>
          <a:bodyPr wrap="square" rtlCol="0">
            <a:spAutoFit/>
          </a:bodyPr>
          <a:lstStyle/>
          <a:p>
            <a:r>
              <a:rPr lang="en-US" dirty="0" smtClean="0"/>
              <a:t>At this time Internet Explorer can not save passwords securely.  If you use Internet Explorer turn off password saving.</a:t>
            </a:r>
          </a:p>
          <a:p>
            <a:endParaRPr lang="en-US" dirty="0" smtClean="0"/>
          </a:p>
          <a:p>
            <a:r>
              <a:rPr lang="en-US" dirty="0" smtClean="0"/>
              <a:t>Safari by default keeps your password encrypted and safe.  You must have the account password to view saved passwords.</a:t>
            </a:r>
          </a:p>
          <a:p>
            <a:endParaRPr lang="en-US" dirty="0" smtClean="0"/>
          </a:p>
          <a:p>
            <a:r>
              <a:rPr lang="en-US" dirty="0" smtClean="0"/>
              <a:t>Firefox can save passwords securely also, but only if the master password is set.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Pay attention to certificate warnings on WebPages.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2019300"/>
            <a:ext cx="8229600" cy="2031325"/>
          </a:xfrm>
          <a:prstGeom prst="rect">
            <a:avLst/>
          </a:prstGeom>
          <a:noFill/>
        </p:spPr>
        <p:txBody>
          <a:bodyPr wrap="square" rtlCol="0">
            <a:spAutoFit/>
          </a:bodyPr>
          <a:lstStyle/>
          <a:p>
            <a:r>
              <a:rPr lang="en-US" dirty="0" smtClean="0"/>
              <a:t>Business or Financial sites should never give you a certificate warning.  If you get a certificate warning at sites like </a:t>
            </a:r>
            <a:r>
              <a:rPr lang="en-US" dirty="0" err="1" smtClean="0"/>
              <a:t>paypal.com</a:t>
            </a:r>
            <a:r>
              <a:rPr lang="en-US" dirty="0" smtClean="0"/>
              <a:t> or </a:t>
            </a:r>
            <a:r>
              <a:rPr lang="en-US" dirty="0" err="1" smtClean="0"/>
              <a:t>citibank.com</a:t>
            </a:r>
            <a:r>
              <a:rPr lang="en-US" dirty="0" smtClean="0"/>
              <a:t> don’t continue on and don’t enter your password.</a:t>
            </a:r>
          </a:p>
          <a:p>
            <a:endParaRPr lang="en-US" dirty="0" smtClean="0"/>
          </a:p>
          <a:p>
            <a:r>
              <a:rPr lang="en-US" dirty="0" smtClean="0"/>
              <a:t>Smaller organizations sometimes use self signed certificates.  If you are confident that the certificate is legitimate, save it.  You shouldn’t get the warning again.  If you do, be suspicious of it.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How to tell if your machine is hacked!</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2019300"/>
            <a:ext cx="8229600" cy="2308324"/>
          </a:xfrm>
          <a:prstGeom prst="rect">
            <a:avLst/>
          </a:prstGeom>
          <a:noFill/>
        </p:spPr>
        <p:txBody>
          <a:bodyPr wrap="square" rtlCol="0">
            <a:spAutoFit/>
          </a:bodyPr>
          <a:lstStyle/>
          <a:p>
            <a:pPr>
              <a:buFont typeface="Arial"/>
              <a:buChar char="•"/>
            </a:pPr>
            <a:r>
              <a:rPr lang="en-US" dirty="0" smtClean="0"/>
              <a:t> Your antivirus or OS does not automatically update</a:t>
            </a:r>
          </a:p>
          <a:p>
            <a:pPr>
              <a:buFont typeface="Arial"/>
              <a:buChar char="•"/>
            </a:pPr>
            <a:r>
              <a:rPr lang="en-US" dirty="0" smtClean="0"/>
              <a:t> Your antivirus software will not run</a:t>
            </a:r>
          </a:p>
          <a:p>
            <a:pPr>
              <a:buFont typeface="Arial"/>
              <a:buChar char="•"/>
            </a:pPr>
            <a:r>
              <a:rPr lang="en-US" dirty="0" smtClean="0"/>
              <a:t> You cannot manually update your OS or your antivirus</a:t>
            </a:r>
          </a:p>
          <a:p>
            <a:pPr>
              <a:buFont typeface="Arial"/>
              <a:buChar char="•"/>
            </a:pPr>
            <a:r>
              <a:rPr lang="en-US" dirty="0" smtClean="0"/>
              <a:t> Your computer is running slow</a:t>
            </a:r>
          </a:p>
          <a:p>
            <a:pPr>
              <a:buFont typeface="Arial"/>
              <a:buChar char="•"/>
            </a:pPr>
            <a:r>
              <a:rPr lang="en-US" dirty="0" smtClean="0"/>
              <a:t> Web searches return advertising instead of the site you were looking for</a:t>
            </a:r>
          </a:p>
          <a:p>
            <a:pPr>
              <a:buFont typeface="Arial"/>
              <a:buChar char="•"/>
            </a:pPr>
            <a:r>
              <a:rPr lang="en-US" dirty="0" smtClean="0"/>
              <a:t> Your normal homepage on your web browser has changed</a:t>
            </a:r>
          </a:p>
          <a:p>
            <a:pPr>
              <a:buFont typeface="Arial"/>
              <a:buChar char="•"/>
            </a:pPr>
            <a:r>
              <a:rPr lang="en-US" dirty="0" smtClean="0"/>
              <a:t> Your web browser gets lots of pop-ups even when you aren’t online</a:t>
            </a:r>
          </a:p>
          <a:p>
            <a:pPr>
              <a:buFont typeface="Arial"/>
              <a:buChar cha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What to do if your computer shows any of these symptoms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2019300"/>
            <a:ext cx="8229600" cy="1200329"/>
          </a:xfrm>
          <a:prstGeom prst="rect">
            <a:avLst/>
          </a:prstGeom>
          <a:noFill/>
        </p:spPr>
        <p:txBody>
          <a:bodyPr wrap="square" rtlCol="0">
            <a:spAutoFit/>
          </a:bodyPr>
          <a:lstStyle/>
          <a:p>
            <a:r>
              <a:rPr lang="en-US" dirty="0" smtClean="0"/>
              <a:t>If it is a work computer contact </a:t>
            </a:r>
            <a:r>
              <a:rPr lang="en-US" dirty="0" smtClean="0">
                <a:hlinkClick r:id="rId4"/>
              </a:rPr>
              <a:t>aossnet@umich.edu</a:t>
            </a:r>
            <a:r>
              <a:rPr lang="en-US" dirty="0" smtClean="0"/>
              <a:t> and explain the symptoms you are seeing.</a:t>
            </a:r>
          </a:p>
          <a:p>
            <a:endParaRPr lang="en-US" dirty="0"/>
          </a:p>
          <a:p>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if it is my home computer?</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409700"/>
            <a:ext cx="8229600" cy="3139321"/>
          </a:xfrm>
          <a:prstGeom prst="rect">
            <a:avLst/>
          </a:prstGeom>
          <a:noFill/>
        </p:spPr>
        <p:txBody>
          <a:bodyPr wrap="square" rtlCol="0">
            <a:spAutoFit/>
          </a:bodyPr>
          <a:lstStyle/>
          <a:p>
            <a:r>
              <a:rPr lang="en-US" dirty="0" smtClean="0"/>
              <a:t>Install or update your antivirus.  The University provides free antivirus for faculty and staff.</a:t>
            </a:r>
          </a:p>
          <a:p>
            <a:endParaRPr lang="en-US" dirty="0" smtClean="0"/>
          </a:p>
          <a:p>
            <a:r>
              <a:rPr lang="en-US" dirty="0" smtClean="0"/>
              <a:t>If </a:t>
            </a:r>
            <a:r>
              <a:rPr lang="en-US" dirty="0"/>
              <a:t>you have a Windows computer go to:</a:t>
            </a:r>
          </a:p>
          <a:p>
            <a:r>
              <a:rPr lang="en-US" u="sng" dirty="0">
                <a:hlinkClick r:id="rId4"/>
              </a:rPr>
              <a:t>http://virusbusters.itcs.umich.edu/</a:t>
            </a:r>
            <a:r>
              <a:rPr lang="en-US" dirty="0"/>
              <a:t> and download the </a:t>
            </a:r>
            <a:r>
              <a:rPr lang="en-US" dirty="0" err="1"/>
              <a:t>McAffe</a:t>
            </a:r>
            <a:r>
              <a:rPr lang="en-US" dirty="0"/>
              <a:t> Antivirus.</a:t>
            </a:r>
          </a:p>
          <a:p>
            <a:r>
              <a:rPr lang="en-US" dirty="0"/>
              <a:t> </a:t>
            </a:r>
          </a:p>
          <a:p>
            <a:r>
              <a:rPr lang="en-US" dirty="0"/>
              <a:t>If you have a Macintosh go to:</a:t>
            </a:r>
          </a:p>
          <a:p>
            <a:r>
              <a:rPr lang="en-US" u="sng" dirty="0">
                <a:hlinkClick r:id="rId5"/>
              </a:rPr>
              <a:t>http://www.itcs.umich.edu/bluedisc/</a:t>
            </a:r>
            <a:r>
              <a:rPr lang="en-US" dirty="0"/>
              <a:t> and download the </a:t>
            </a:r>
            <a:r>
              <a:rPr lang="en-US" dirty="0" err="1"/>
              <a:t>Sophos</a:t>
            </a:r>
            <a:r>
              <a:rPr lang="en-US" dirty="0"/>
              <a:t> Antivirus.</a:t>
            </a:r>
            <a:r>
              <a:rPr lang="en-US" dirty="0" smtClean="0"/>
              <a:t> </a:t>
            </a:r>
          </a:p>
          <a:p>
            <a:endParaRPr lang="en-US" dirty="0" smtClean="0"/>
          </a:p>
          <a:p>
            <a:r>
              <a:rPr lang="en-US" dirty="0" smtClean="0"/>
              <a:t>After you install the </a:t>
            </a:r>
            <a:r>
              <a:rPr lang="en-US" dirty="0" err="1" smtClean="0"/>
              <a:t>anitvirus</a:t>
            </a:r>
            <a:r>
              <a:rPr lang="en-US" dirty="0" smtClean="0"/>
              <a:t> make sure it is able to do install the updates.</a:t>
            </a:r>
          </a:p>
          <a:p>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if it is my home computer?</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14500"/>
            <a:ext cx="8229600" cy="2031325"/>
          </a:xfrm>
          <a:prstGeom prst="rect">
            <a:avLst/>
          </a:prstGeom>
          <a:noFill/>
        </p:spPr>
        <p:txBody>
          <a:bodyPr wrap="square" rtlCol="0">
            <a:spAutoFit/>
          </a:bodyPr>
          <a:lstStyle/>
          <a:p>
            <a:r>
              <a:rPr lang="en-US" dirty="0" smtClean="0"/>
              <a:t>Visit the U of M </a:t>
            </a:r>
            <a:r>
              <a:rPr lang="en-US" dirty="0" err="1" smtClean="0"/>
              <a:t>Safecomputing</a:t>
            </a:r>
            <a:r>
              <a:rPr lang="en-US" dirty="0" smtClean="0"/>
              <a:t> website.</a:t>
            </a:r>
          </a:p>
          <a:p>
            <a:endParaRPr lang="en-US" dirty="0" smtClean="0"/>
          </a:p>
          <a:p>
            <a:r>
              <a:rPr lang="en-US" u="sng" dirty="0">
                <a:hlinkClick r:id="rId4"/>
              </a:rPr>
              <a:t>http://safecomputing.umich.edu</a:t>
            </a:r>
            <a:endParaRPr lang="en-US" dirty="0" smtClean="0"/>
          </a:p>
          <a:p>
            <a:endParaRPr lang="en-US" dirty="0" smtClean="0"/>
          </a:p>
          <a:p>
            <a:r>
              <a:rPr lang="en-US" dirty="0" smtClean="0"/>
              <a:t>Click on Faculty and Staff.  The University keeps this page updated with information on current threats and how to fix them.  </a:t>
            </a:r>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pPr>
              <a:spcAft>
                <a:spcPts val="1800"/>
              </a:spcAft>
            </a:pPr>
            <a:r>
              <a:rPr lang="en-US" sz="2400" dirty="0" smtClean="0"/>
              <a:t>How to protect your information</a:t>
            </a:r>
          </a:p>
          <a:p>
            <a:pPr>
              <a:spcAft>
                <a:spcPts val="1800"/>
              </a:spcAft>
            </a:pPr>
            <a:r>
              <a:rPr lang="en-US" sz="2400" dirty="0" smtClean="0"/>
              <a:t>Dealing with viruses and malware</a:t>
            </a:r>
          </a:p>
          <a:p>
            <a:pPr>
              <a:spcAft>
                <a:spcPts val="1800"/>
              </a:spcAft>
            </a:pPr>
            <a:r>
              <a:rPr lang="en-US" sz="2400" dirty="0" smtClean="0"/>
              <a:t>University Security and Computing Resources</a:t>
            </a:r>
          </a:p>
          <a:p>
            <a:pPr>
              <a:spcAft>
                <a:spcPts val="1800"/>
              </a:spcAft>
            </a:pPr>
            <a:r>
              <a:rPr lang="en-US" sz="2400" dirty="0" smtClean="0"/>
              <a:t>Computer Security Reference Sites</a:t>
            </a:r>
            <a:br>
              <a:rPr lang="en-US" sz="2400" dirty="0" smtClean="0"/>
            </a:br>
            <a:endParaRPr lang="en-US" sz="2400" dirty="0" smtClean="0"/>
          </a:p>
          <a:p>
            <a:endParaRPr lang="en-US" sz="2400" dirty="0" smtClean="0"/>
          </a:p>
        </p:txBody>
      </p:sp>
      <p:pic>
        <p:nvPicPr>
          <p:cNvPr id="4" name="Picture 3" descr="CoE_MAIZEBLUE_.jpg"/>
          <p:cNvPicPr>
            <a:picLocks noChangeAspect="1"/>
          </p:cNvPicPr>
          <p:nvPr/>
        </p:nvPicPr>
        <p:blipFill>
          <a:blip r:embed="rId2"/>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if it is my home computer?</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2019300"/>
            <a:ext cx="8229600" cy="1477328"/>
          </a:xfrm>
          <a:prstGeom prst="rect">
            <a:avLst/>
          </a:prstGeom>
          <a:noFill/>
        </p:spPr>
        <p:txBody>
          <a:bodyPr wrap="square" rtlCol="0">
            <a:spAutoFit/>
          </a:bodyPr>
          <a:lstStyle/>
          <a:p>
            <a:r>
              <a:rPr lang="en-US" dirty="0" smtClean="0"/>
              <a:t>Install a free anti-malware program like </a:t>
            </a:r>
            <a:r>
              <a:rPr lang="en-US" dirty="0" err="1" smtClean="0"/>
              <a:t>Malwarebytes</a:t>
            </a:r>
            <a:r>
              <a:rPr lang="en-US" dirty="0" smtClean="0"/>
              <a:t> Anti-Malware or </a:t>
            </a:r>
            <a:r>
              <a:rPr lang="en-US" dirty="0" err="1" smtClean="0"/>
              <a:t>Spybot</a:t>
            </a:r>
            <a:r>
              <a:rPr lang="en-US" dirty="0" smtClean="0"/>
              <a:t> Search and destroy.</a:t>
            </a:r>
          </a:p>
          <a:p>
            <a:endParaRPr lang="en-US" dirty="0" smtClean="0"/>
          </a:p>
          <a:p>
            <a:r>
              <a:rPr lang="en-US" dirty="0" smtClean="0"/>
              <a:t>Both are available from </a:t>
            </a:r>
            <a:r>
              <a:rPr lang="en-US" dirty="0" smtClean="0">
                <a:hlinkClick r:id="rId4"/>
              </a:rPr>
              <a:t>http://downloads.com</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That didn’t fix my problem, what do I do now?</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409700"/>
            <a:ext cx="8229600" cy="3139321"/>
          </a:xfrm>
          <a:prstGeom prst="rect">
            <a:avLst/>
          </a:prstGeom>
          <a:noFill/>
        </p:spPr>
        <p:txBody>
          <a:bodyPr wrap="square" rtlCol="0">
            <a:spAutoFit/>
          </a:bodyPr>
          <a:lstStyle/>
          <a:p>
            <a:pPr>
              <a:buFont typeface="Arial"/>
              <a:buChar char="•"/>
            </a:pPr>
            <a:r>
              <a:rPr lang="en-US" dirty="0" smtClean="0"/>
              <a:t> Try running your antivirus or anti-malware from safe mode.</a:t>
            </a:r>
          </a:p>
          <a:p>
            <a:endParaRPr lang="en-US" dirty="0" smtClean="0"/>
          </a:p>
          <a:p>
            <a:r>
              <a:rPr lang="en-US" dirty="0" smtClean="0"/>
              <a:t>Hold down F8 and boot.  Choose Safe Mode or Safe Mode with Networking Support.  Safe Mode is preferred, but if your antivirus or anti-malware is out of date you may need networking support to update them.</a:t>
            </a:r>
          </a:p>
          <a:p>
            <a:endParaRPr lang="en-US" dirty="0" smtClean="0"/>
          </a:p>
          <a:p>
            <a:pPr>
              <a:buFont typeface="Arial"/>
              <a:buChar char="•"/>
            </a:pPr>
            <a:r>
              <a:rPr lang="en-US" dirty="0" smtClean="0"/>
              <a:t> From a non-infected machine search for your symptoms.  Odds are you aren’t the only one with it.</a:t>
            </a:r>
          </a:p>
          <a:p>
            <a:pPr>
              <a:buFont typeface="Arial"/>
              <a:buChar char="•"/>
            </a:pPr>
            <a:endParaRPr lang="en-US" dirty="0" smtClean="0"/>
          </a:p>
          <a:p>
            <a:pPr>
              <a:buFont typeface="Arial"/>
              <a:buChar char="•"/>
            </a:pPr>
            <a:r>
              <a:rPr lang="en-US" dirty="0" smtClean="0"/>
              <a:t> Turn off Microsoft Indexing.  Sometimes if your machine is running slow and seems like it might be infected it could be the indexing service.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University Policies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90700"/>
            <a:ext cx="8229600" cy="1200329"/>
          </a:xfrm>
          <a:prstGeom prst="rect">
            <a:avLst/>
          </a:prstGeom>
          <a:noFill/>
        </p:spPr>
        <p:txBody>
          <a:bodyPr wrap="square" rtlCol="0">
            <a:spAutoFit/>
          </a:bodyPr>
          <a:lstStyle/>
          <a:p>
            <a:r>
              <a:rPr lang="en-US" dirty="0">
                <a:hlinkClick r:id="rId4"/>
              </a:rPr>
              <a:t>http://www.itcs.umich.edu/</a:t>
            </a:r>
            <a:r>
              <a:rPr lang="en-US" dirty="0" smtClean="0">
                <a:hlinkClick r:id="rId4"/>
              </a:rPr>
              <a:t>itua</a:t>
            </a:r>
            <a:endParaRPr lang="en-US" dirty="0"/>
          </a:p>
          <a:p>
            <a:endParaRPr lang="en-US" dirty="0" smtClean="0"/>
          </a:p>
          <a:p>
            <a:r>
              <a:rPr lang="en-US" dirty="0" smtClean="0">
                <a:hlinkClick r:id="rId5"/>
              </a:rPr>
              <a:t>http</a:t>
            </a:r>
            <a:r>
              <a:rPr lang="en-US" dirty="0">
                <a:hlinkClick r:id="rId5"/>
              </a:rPr>
              <a:t>://www.itcs.umich.edu/</a:t>
            </a:r>
            <a:r>
              <a:rPr lang="en-US" dirty="0" smtClean="0">
                <a:hlinkClick r:id="rId5"/>
              </a:rPr>
              <a:t>itpolicies</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Computer Security Reference Sites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
        <p:nvSpPr>
          <p:cNvPr id="5" name="TextBox 4"/>
          <p:cNvSpPr txBox="1"/>
          <p:nvPr/>
        </p:nvSpPr>
        <p:spPr>
          <a:xfrm>
            <a:off x="457200" y="1790700"/>
            <a:ext cx="8229600" cy="1754327"/>
          </a:xfrm>
          <a:prstGeom prst="rect">
            <a:avLst/>
          </a:prstGeom>
          <a:noFill/>
        </p:spPr>
        <p:txBody>
          <a:bodyPr wrap="square" rtlCol="0">
            <a:spAutoFit/>
          </a:bodyPr>
          <a:lstStyle/>
          <a:p>
            <a:r>
              <a:rPr lang="en-US" b="1" dirty="0"/>
              <a:t>How to verify hoaxes and</a:t>
            </a:r>
            <a:r>
              <a:rPr lang="en-US" b="1" dirty="0" smtClean="0"/>
              <a:t> how to be safe online.</a:t>
            </a:r>
          </a:p>
          <a:p>
            <a:endParaRPr lang="en-US" b="1" dirty="0" smtClean="0"/>
          </a:p>
          <a:p>
            <a:r>
              <a:rPr lang="en-US" u="sng" dirty="0">
                <a:hlinkClick r:id="rId4"/>
              </a:rPr>
              <a:t>http://www.onguardonline.</a:t>
            </a:r>
            <a:r>
              <a:rPr lang="en-US" u="sng" dirty="0" smtClean="0">
                <a:hlinkClick r:id="rId4"/>
              </a:rPr>
              <a:t>gov</a:t>
            </a:r>
            <a:endParaRPr lang="en-US" u="sng" dirty="0" smtClean="0"/>
          </a:p>
          <a:p>
            <a:r>
              <a:rPr lang="en-US" u="sng" dirty="0" smtClean="0">
                <a:hlinkClick r:id="rId5"/>
              </a:rPr>
              <a:t>http</a:t>
            </a:r>
            <a:r>
              <a:rPr lang="en-US" u="sng" dirty="0">
                <a:hlinkClick r:id="rId5"/>
              </a:rPr>
              <a:t>://cyberstreetsmart.</a:t>
            </a:r>
            <a:r>
              <a:rPr lang="en-US" u="sng" dirty="0" smtClean="0">
                <a:hlinkClick r:id="rId5"/>
              </a:rPr>
              <a:t>org</a:t>
            </a:r>
            <a:endParaRPr lang="en-US" u="sng" dirty="0" smtClean="0"/>
          </a:p>
          <a:p>
            <a:r>
              <a:rPr lang="en-US" u="sng" dirty="0" smtClean="0">
                <a:hlinkClick r:id="rId6"/>
              </a:rPr>
              <a:t>http</a:t>
            </a:r>
            <a:r>
              <a:rPr lang="en-US" u="sng" dirty="0">
                <a:hlinkClick r:id="rId6"/>
              </a:rPr>
              <a:t>://www.snopes.</a:t>
            </a:r>
            <a:r>
              <a:rPr lang="en-US" u="sng" dirty="0" smtClean="0">
                <a:hlinkClick r:id="rId6"/>
              </a:rPr>
              <a:t>com</a:t>
            </a:r>
            <a:endParaRPr lang="en-US" u="sng" dirty="0" smtClean="0"/>
          </a:p>
          <a:p>
            <a:r>
              <a:rPr lang="en-US" u="sng" dirty="0" smtClean="0">
                <a:hlinkClick r:id="rId7"/>
              </a:rPr>
              <a:t>http</a:t>
            </a:r>
            <a:r>
              <a:rPr lang="en-US" u="sng" dirty="0">
                <a:hlinkClick r:id="rId7"/>
              </a:rPr>
              <a:t>://www.theregister.co.uk/2006/03/31/phishing_study</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smtClean="0"/>
              <a:t>Questions?</a:t>
            </a:r>
            <a:endParaRPr lang="en-US" sz="3200" dirty="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04900"/>
            <a:ext cx="7772400" cy="3200399"/>
          </a:xfrm>
        </p:spPr>
        <p:txBody>
          <a:bodyPr>
            <a:normAutofit/>
          </a:bodyPr>
          <a:lstStyle/>
          <a:p>
            <a:r>
              <a:rPr lang="en-US" sz="2400" dirty="0" smtClean="0"/>
              <a:t>All information presented is currently available on </a:t>
            </a:r>
            <a:br>
              <a:rPr lang="en-US" sz="2400" dirty="0" smtClean="0"/>
            </a:br>
            <a:r>
              <a:rPr lang="en-US" sz="2400" u="sng" dirty="0">
                <a:hlinkClick r:id="rId2"/>
              </a:rPr>
              <a:t>http://aoss.sandewebhost.net/it/security.</a:t>
            </a:r>
            <a:r>
              <a:rPr lang="en-US" sz="2400" u="sng" dirty="0" smtClean="0">
                <a:hlinkClick r:id="rId2"/>
              </a:rPr>
              <a:t>html</a:t>
            </a:r>
            <a:r>
              <a:rPr lang="en-US" sz="2400" u="sng" dirty="0" smtClean="0"/>
              <a:t/>
            </a:r>
            <a:br>
              <a:rPr lang="en-US" sz="2400" u="sng" dirty="0" smtClean="0"/>
            </a:br>
            <a:r>
              <a:rPr lang="en-US" sz="2400" u="sng" dirty="0" smtClean="0"/>
              <a:t/>
            </a:r>
            <a:br>
              <a:rPr lang="en-US" sz="2400" u="sng" dirty="0" smtClean="0"/>
            </a:br>
            <a:r>
              <a:rPr lang="en-US" sz="2400" u="sng" dirty="0" smtClean="0"/>
              <a:t/>
            </a:r>
            <a:br>
              <a:rPr lang="en-US" sz="2400" u="sng" dirty="0" smtClean="0"/>
            </a:br>
            <a:r>
              <a:rPr lang="en-US" sz="2000" dirty="0" smtClean="0"/>
              <a:t>This is a temporary site and </a:t>
            </a:r>
            <a:r>
              <a:rPr lang="en-US" sz="2000" dirty="0" err="1" smtClean="0"/>
              <a:t>aoss</a:t>
            </a:r>
            <a:r>
              <a:rPr lang="en-US" sz="2000" dirty="0" smtClean="0"/>
              <a:t>-all will be emailed with the permanent location when it is available.</a:t>
            </a:r>
            <a:endParaRPr lang="en-US" sz="2000" dirty="0"/>
          </a:p>
        </p:txBody>
      </p:sp>
      <p:pic>
        <p:nvPicPr>
          <p:cNvPr id="6" name="Picture 5" descr="CoE_MAIZEBLUE_.jpg"/>
          <p:cNvPicPr>
            <a:picLocks noChangeAspect="1"/>
          </p:cNvPicPr>
          <p:nvPr/>
        </p:nvPicPr>
        <p:blipFill>
          <a:blip r:embed="rId3"/>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your Information</a:t>
            </a:r>
            <a:endParaRPr lang="en-US" dirty="0"/>
          </a:p>
        </p:txBody>
      </p:sp>
      <p:sp>
        <p:nvSpPr>
          <p:cNvPr id="3" name="Content Placeholder 2"/>
          <p:cNvSpPr>
            <a:spLocks noGrp="1"/>
          </p:cNvSpPr>
          <p:nvPr>
            <p:ph idx="1"/>
          </p:nvPr>
        </p:nvSpPr>
        <p:spPr/>
        <p:txBody>
          <a:bodyPr/>
          <a:lstStyle/>
          <a:p>
            <a:r>
              <a:rPr lang="en-US" sz="2400" dirty="0" smtClean="0"/>
              <a:t>Don’t run as an administrator</a:t>
            </a:r>
          </a:p>
          <a:p>
            <a:r>
              <a:rPr lang="en-US" sz="2400" dirty="0" smtClean="0"/>
              <a:t>Be careful opening attachments</a:t>
            </a:r>
          </a:p>
          <a:p>
            <a:r>
              <a:rPr lang="en-US" sz="2400" dirty="0" smtClean="0"/>
              <a:t>Be careful opening E-Cards</a:t>
            </a:r>
          </a:p>
          <a:p>
            <a:r>
              <a:rPr lang="en-US" sz="2400" dirty="0" smtClean="0"/>
              <a:t>Use software like </a:t>
            </a:r>
            <a:r>
              <a:rPr lang="en-US" sz="2400" dirty="0" err="1" smtClean="0"/>
              <a:t>Adblock</a:t>
            </a:r>
            <a:r>
              <a:rPr lang="en-US" sz="2400" dirty="0" smtClean="0"/>
              <a:t> or </a:t>
            </a:r>
            <a:r>
              <a:rPr lang="en-US" sz="2400" dirty="0" err="1" smtClean="0"/>
              <a:t>Flasblock</a:t>
            </a:r>
            <a:endParaRPr lang="en-US" sz="2400" dirty="0" smtClean="0"/>
          </a:p>
          <a:p>
            <a:r>
              <a:rPr lang="en-US" sz="2400" dirty="0" smtClean="0"/>
              <a:t>Always close browser windows with the X</a:t>
            </a:r>
            <a:endParaRPr lang="en-US" dirty="0" smtClean="0"/>
          </a:p>
          <a:p>
            <a:r>
              <a:rPr lang="en-US" sz="2400" dirty="0" smtClean="0"/>
              <a:t>Be careful links you click go to the page you intended</a:t>
            </a:r>
          </a:p>
          <a:p>
            <a:r>
              <a:rPr lang="en-US" sz="2400" dirty="0" smtClean="0"/>
              <a:t>Beware of phishing attacks</a:t>
            </a:r>
          </a:p>
        </p:txBody>
      </p:sp>
      <p:pic>
        <p:nvPicPr>
          <p:cNvPr id="4" name="Picture 3" descr="CoE_MAIZEBLUE_.jpg"/>
          <p:cNvPicPr>
            <a:picLocks noChangeAspect="1"/>
          </p:cNvPicPr>
          <p:nvPr/>
        </p:nvPicPr>
        <p:blipFill>
          <a:blip r:embed="rId2"/>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Don’t run as an Administrator</a:t>
            </a:r>
            <a:endParaRPr lang="en-US" sz="4000" dirty="0"/>
          </a:p>
        </p:txBody>
      </p:sp>
      <p:sp>
        <p:nvSpPr>
          <p:cNvPr id="6" name="Rectangle 5"/>
          <p:cNvSpPr/>
          <p:nvPr/>
        </p:nvSpPr>
        <p:spPr>
          <a:xfrm>
            <a:off x="762000" y="1485901"/>
            <a:ext cx="7696200" cy="2585323"/>
          </a:xfrm>
          <a:prstGeom prst="rect">
            <a:avLst/>
          </a:prstGeom>
        </p:spPr>
        <p:txBody>
          <a:bodyPr wrap="square">
            <a:spAutoFit/>
          </a:bodyPr>
          <a:lstStyle/>
          <a:p>
            <a:r>
              <a:rPr lang="en-US" dirty="0"/>
              <a:t>Have two accounts on your computer and never use the admin account to check email or surf the web</a:t>
            </a:r>
            <a:r>
              <a:rPr lang="en-US" dirty="0" smtClean="0"/>
              <a:t>.  Use your admin account only to install software and perform other administrative tasks.</a:t>
            </a:r>
          </a:p>
          <a:p>
            <a:endParaRPr lang="en-US" dirty="0" smtClean="0"/>
          </a:p>
          <a:p>
            <a:r>
              <a:rPr lang="en-US" dirty="0"/>
              <a:t>Infections that occur when you are not logged in as an admin are often trivial to remove.  An infection you get as an admin may require a complete computer wipe and reload while the same infection on a non-admin account may only require the antivirus or anti-malware software to be </a:t>
            </a:r>
            <a:r>
              <a:rPr lang="en-US" dirty="0" smtClean="0"/>
              <a:t>run</a:t>
            </a:r>
            <a:r>
              <a:rPr lang="en-US" dirty="0"/>
              <a:t>.</a:t>
            </a:r>
            <a:endParaRPr lang="en-US" dirty="0" smtClean="0"/>
          </a:p>
        </p:txBody>
      </p:sp>
      <p:pic>
        <p:nvPicPr>
          <p:cNvPr id="7" name="Picture 6" descr="CoE_MAIZEBLUE_.jpg"/>
          <p:cNvPicPr>
            <a:picLocks noChangeAspect="1"/>
          </p:cNvPicPr>
          <p:nvPr/>
        </p:nvPicPr>
        <p:blipFill>
          <a:blip r:embed="rId2"/>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Be careful opening attachments or E-Cards</a:t>
            </a:r>
            <a:endParaRPr lang="en-US" sz="3200" dirty="0"/>
          </a:p>
        </p:txBody>
      </p:sp>
      <p:sp>
        <p:nvSpPr>
          <p:cNvPr id="6" name="Rectangle 5"/>
          <p:cNvSpPr/>
          <p:nvPr/>
        </p:nvSpPr>
        <p:spPr>
          <a:xfrm>
            <a:off x="762000" y="1485901"/>
            <a:ext cx="7696200" cy="2123658"/>
          </a:xfrm>
          <a:prstGeom prst="rect">
            <a:avLst/>
          </a:prstGeom>
        </p:spPr>
        <p:txBody>
          <a:bodyPr wrap="square">
            <a:spAutoFit/>
          </a:bodyPr>
          <a:lstStyle/>
          <a:p>
            <a:r>
              <a:rPr lang="en-US" sz="2000" dirty="0"/>
              <a:t>Never open an attachment or an </a:t>
            </a:r>
            <a:r>
              <a:rPr lang="en-US" sz="2000" dirty="0" err="1"/>
              <a:t>e</a:t>
            </a:r>
            <a:r>
              <a:rPr lang="en-US" sz="2000" dirty="0"/>
              <a:t>-card from someone you don’t know. </a:t>
            </a:r>
            <a:r>
              <a:rPr lang="en-US" sz="2000" dirty="0" smtClean="0"/>
              <a:t> </a:t>
            </a:r>
          </a:p>
          <a:p>
            <a:endParaRPr lang="en-US" sz="2000" dirty="0"/>
          </a:p>
          <a:p>
            <a:r>
              <a:rPr lang="en-US" dirty="0" smtClean="0"/>
              <a:t>Many </a:t>
            </a:r>
            <a:r>
              <a:rPr lang="en-US" dirty="0"/>
              <a:t>infections come from “fake” </a:t>
            </a:r>
            <a:r>
              <a:rPr lang="en-US" dirty="0" err="1"/>
              <a:t>e</a:t>
            </a:r>
            <a:r>
              <a:rPr lang="en-US" dirty="0"/>
              <a:t>-cards that appear to come from legitimate companies like </a:t>
            </a:r>
            <a:r>
              <a:rPr lang="en-US" dirty="0" smtClean="0"/>
              <a:t>Hallmark or from those humorous PowerPoint presentations that get passed around. </a:t>
            </a:r>
          </a:p>
          <a:p>
            <a:endParaRPr lang="en-US" dirty="0" smtClean="0"/>
          </a:p>
        </p:txBody>
      </p:sp>
      <p:pic>
        <p:nvPicPr>
          <p:cNvPr id="7" name="Picture 6" descr="CoE_MAIZEBLUE_.jpg"/>
          <p:cNvPicPr>
            <a:picLocks noChangeAspect="1"/>
          </p:cNvPicPr>
          <p:nvPr/>
        </p:nvPicPr>
        <p:blipFill>
          <a:blip r:embed="rId2"/>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Use Software like </a:t>
            </a:r>
            <a:r>
              <a:rPr lang="en-US" sz="3200" dirty="0" err="1" smtClean="0"/>
              <a:t>Adblock</a:t>
            </a:r>
            <a:r>
              <a:rPr lang="en-US" sz="3200" dirty="0" smtClean="0"/>
              <a:t> or </a:t>
            </a:r>
            <a:r>
              <a:rPr lang="en-US" sz="3200" dirty="0" err="1" smtClean="0"/>
              <a:t>Flashblock</a:t>
            </a:r>
            <a:endParaRPr lang="en-US" sz="3200" dirty="0"/>
          </a:p>
        </p:txBody>
      </p:sp>
      <p:sp>
        <p:nvSpPr>
          <p:cNvPr id="6" name="Rectangle 5"/>
          <p:cNvSpPr/>
          <p:nvPr/>
        </p:nvSpPr>
        <p:spPr>
          <a:xfrm>
            <a:off x="762000" y="1181366"/>
            <a:ext cx="7696200" cy="3693319"/>
          </a:xfrm>
          <a:prstGeom prst="rect">
            <a:avLst/>
          </a:prstGeom>
        </p:spPr>
        <p:txBody>
          <a:bodyPr wrap="square">
            <a:spAutoFit/>
          </a:bodyPr>
          <a:lstStyle/>
          <a:p>
            <a:r>
              <a:rPr lang="en-US" dirty="0"/>
              <a:t>Use software like </a:t>
            </a:r>
            <a:r>
              <a:rPr lang="en-US" dirty="0" err="1"/>
              <a:t>Adblock</a:t>
            </a:r>
            <a:r>
              <a:rPr lang="en-US" dirty="0"/>
              <a:t> and </a:t>
            </a:r>
            <a:r>
              <a:rPr lang="en-US" dirty="0" err="1"/>
              <a:t>Flashblock</a:t>
            </a:r>
            <a:r>
              <a:rPr lang="en-US" dirty="0"/>
              <a:t> in your web browser (not available for Internet Explorer). </a:t>
            </a:r>
            <a:r>
              <a:rPr lang="en-US" dirty="0" smtClean="0"/>
              <a:t> </a:t>
            </a:r>
          </a:p>
          <a:p>
            <a:endParaRPr lang="en-US" dirty="0"/>
          </a:p>
          <a:p>
            <a:r>
              <a:rPr lang="en-US" dirty="0" smtClean="0"/>
              <a:t>They </a:t>
            </a:r>
            <a:r>
              <a:rPr lang="en-US" dirty="0"/>
              <a:t>can block many of advertisements that</a:t>
            </a:r>
            <a:r>
              <a:rPr lang="en-US" dirty="0" smtClean="0"/>
              <a:t> WebPages </a:t>
            </a:r>
            <a:r>
              <a:rPr lang="en-US" dirty="0"/>
              <a:t>host that can infect your computer.</a:t>
            </a:r>
            <a:r>
              <a:rPr lang="en-US" dirty="0" smtClean="0"/>
              <a:t>   Both are very easy to use.  </a:t>
            </a:r>
          </a:p>
          <a:p>
            <a:endParaRPr lang="en-US" dirty="0" smtClean="0"/>
          </a:p>
          <a:p>
            <a:r>
              <a:rPr lang="en-US" dirty="0" smtClean="0"/>
              <a:t>Firefox </a:t>
            </a:r>
            <a:r>
              <a:rPr lang="en-US" dirty="0" err="1" smtClean="0"/>
              <a:t>addons</a:t>
            </a:r>
            <a:r>
              <a:rPr lang="en-US" dirty="0" smtClean="0"/>
              <a:t> are as simple to install as clicking on Tools: </a:t>
            </a:r>
            <a:r>
              <a:rPr lang="en-US" dirty="0" err="1" smtClean="0"/>
              <a:t>Addons</a:t>
            </a:r>
            <a:r>
              <a:rPr lang="en-US" dirty="0" smtClean="0"/>
              <a:t> and typing </a:t>
            </a:r>
            <a:r>
              <a:rPr lang="en-US" dirty="0" err="1" smtClean="0"/>
              <a:t>Adblock</a:t>
            </a:r>
            <a:r>
              <a:rPr lang="en-US" dirty="0" smtClean="0"/>
              <a:t> or </a:t>
            </a:r>
            <a:r>
              <a:rPr lang="en-US" dirty="0" err="1" smtClean="0"/>
              <a:t>Flashblock</a:t>
            </a:r>
            <a:r>
              <a:rPr lang="en-US" dirty="0" smtClean="0"/>
              <a:t>.</a:t>
            </a:r>
          </a:p>
          <a:p>
            <a:endParaRPr lang="en-US" dirty="0" smtClean="0"/>
          </a:p>
          <a:p>
            <a:r>
              <a:rPr lang="en-US" dirty="0" smtClean="0"/>
              <a:t>Safari’s </a:t>
            </a:r>
            <a:r>
              <a:rPr lang="en-US" dirty="0" err="1"/>
              <a:t>A</a:t>
            </a:r>
            <a:r>
              <a:rPr lang="en-US" dirty="0" err="1" smtClean="0"/>
              <a:t>dblock</a:t>
            </a:r>
            <a:r>
              <a:rPr lang="en-US" dirty="0" smtClean="0"/>
              <a:t> is at </a:t>
            </a:r>
            <a:r>
              <a:rPr lang="en-US" dirty="0" smtClean="0">
                <a:hlinkClick r:id="rId3"/>
              </a:rPr>
              <a:t>http://burgersoftware.com/en/safariadblock</a:t>
            </a:r>
            <a:endParaRPr lang="en-US" dirty="0" smtClean="0"/>
          </a:p>
          <a:p>
            <a:r>
              <a:rPr lang="en-US" dirty="0" smtClean="0"/>
              <a:t>Safari’s </a:t>
            </a:r>
            <a:r>
              <a:rPr lang="en-US" dirty="0" err="1" smtClean="0"/>
              <a:t>Flashblock</a:t>
            </a:r>
            <a:r>
              <a:rPr lang="en-US" dirty="0" smtClean="0"/>
              <a:t> is at </a:t>
            </a:r>
            <a:r>
              <a:rPr lang="en-US" dirty="0" smtClean="0">
                <a:hlinkClick r:id="rId4"/>
              </a:rPr>
              <a:t>http://hetima.com/safari/stand-e.html</a:t>
            </a:r>
            <a:endParaRPr lang="en-US" dirty="0" smtClean="0"/>
          </a:p>
          <a:p>
            <a:endParaRPr lang="en-US" dirty="0" smtClean="0"/>
          </a:p>
          <a:p>
            <a:endParaRPr lang="en-US" dirty="0" smtClean="0"/>
          </a:p>
        </p:txBody>
      </p:sp>
      <p:pic>
        <p:nvPicPr>
          <p:cNvPr id="7" name="Picture 6" descr="CoE_MAIZEBLUE_.jpg"/>
          <p:cNvPicPr>
            <a:picLocks noChangeAspect="1"/>
          </p:cNvPicPr>
          <p:nvPr/>
        </p:nvPicPr>
        <p:blipFill>
          <a:blip r:embed="rId5"/>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Always close browser windows with the X</a:t>
            </a:r>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pic>
        <p:nvPicPr>
          <p:cNvPr id="5" name="Picture 4" descr="Picture2.gif"/>
          <p:cNvPicPr>
            <a:picLocks noChangeAspect="1"/>
          </p:cNvPicPr>
          <p:nvPr/>
        </p:nvPicPr>
        <p:blipFill>
          <a:blip r:embed="rId4"/>
          <a:stretch>
            <a:fillRect/>
          </a:stretch>
        </p:blipFill>
        <p:spPr>
          <a:xfrm>
            <a:off x="1104900" y="952500"/>
            <a:ext cx="6781800" cy="353218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Always close browser windows with the X</a:t>
            </a:r>
            <a:endParaRPr lang="en-US" sz="3200" dirty="0"/>
          </a:p>
        </p:txBody>
      </p:sp>
      <p:sp>
        <p:nvSpPr>
          <p:cNvPr id="6" name="Rectangle 5"/>
          <p:cNvSpPr/>
          <p:nvPr/>
        </p:nvSpPr>
        <p:spPr>
          <a:xfrm>
            <a:off x="647700" y="1485900"/>
            <a:ext cx="7696200" cy="1477328"/>
          </a:xfrm>
          <a:prstGeom prst="rect">
            <a:avLst/>
          </a:prstGeom>
        </p:spPr>
        <p:txBody>
          <a:bodyPr wrap="square">
            <a:spAutoFit/>
          </a:bodyPr>
          <a:lstStyle/>
          <a:p>
            <a:r>
              <a:rPr lang="en-US" dirty="0" smtClean="0"/>
              <a:t>If you don’t see an X quit your browser.  </a:t>
            </a:r>
          </a:p>
          <a:p>
            <a:endParaRPr lang="en-US" dirty="0" smtClean="0"/>
          </a:p>
          <a:p>
            <a:r>
              <a:rPr lang="en-US" dirty="0" smtClean="0"/>
              <a:t>Just because a button says quit or close window it doesn’t mean that is all it is going to do.</a:t>
            </a:r>
          </a:p>
          <a:p>
            <a:endParaRPr lang="en-US" dirty="0" smtClean="0"/>
          </a:p>
        </p:txBody>
      </p:sp>
      <p:pic>
        <p:nvPicPr>
          <p:cNvPr id="7" name="Picture 6" descr="CoE_MAIZEBLUE_.jpg"/>
          <p:cNvPicPr>
            <a:picLocks noChangeAspect="1"/>
          </p:cNvPicPr>
          <p:nvPr/>
        </p:nvPicPr>
        <p:blipFill>
          <a:blip r:embed="rId3"/>
          <a:stretch>
            <a:fillRect/>
          </a:stretch>
        </p:blipFill>
        <p:spPr>
          <a:xfrm>
            <a:off x="304800" y="4699001"/>
            <a:ext cx="4191000" cy="724959"/>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224</TotalTime>
  <Words>1300</Words>
  <Application>Microsoft Macintosh PowerPoint</Application>
  <PresentationFormat>On-screen Show (16:10)</PresentationFormat>
  <Paragraphs>138</Paragraphs>
  <Slides>24</Slides>
  <Notes>18</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Office Theme</vt:lpstr>
      <vt:lpstr>IT Security Information Brown Bag</vt:lpstr>
      <vt:lpstr>Topics</vt:lpstr>
      <vt:lpstr>All information presented is currently available on  http://aoss.sandewebhost.net/it/security.html   This is a temporary site and aoss-all will be emailed with the permanent location when it is available.</vt:lpstr>
      <vt:lpstr>Protecting your Information</vt:lpstr>
      <vt:lpstr>Don’t run as an Administrator</vt:lpstr>
      <vt:lpstr>Be careful opening attachments or E-Cards</vt:lpstr>
      <vt:lpstr>Use Software like Adblock or Flashblock</vt:lpstr>
      <vt:lpstr>Always close browser windows with the X</vt:lpstr>
      <vt:lpstr>Always close browser windows with the X</vt:lpstr>
      <vt:lpstr>Be wary of forged links in email</vt:lpstr>
      <vt:lpstr>Beware of Phishing</vt:lpstr>
      <vt:lpstr>If you are using wireless or are on an “untrusted” network use a VPN</vt:lpstr>
      <vt:lpstr>Use unique complex passwords</vt:lpstr>
      <vt:lpstr>Make sure your browser doesn’t save your password or saves them securely.</vt:lpstr>
      <vt:lpstr>Pay attention to certificate warnings on WebPages.</vt:lpstr>
      <vt:lpstr>How to tell if your machine is hacked!</vt:lpstr>
      <vt:lpstr>What to do if your computer shows any of these symptoms</vt:lpstr>
      <vt:lpstr>What if it is my home computer?</vt:lpstr>
      <vt:lpstr>What if it is my home computer?</vt:lpstr>
      <vt:lpstr>What if it is my home computer?</vt:lpstr>
      <vt:lpstr>That didn’t fix my problem, what do I do now?</vt:lpstr>
      <vt:lpstr>University Policies</vt:lpstr>
      <vt:lpstr>Computer Security Reference Sites</vt:lpstr>
      <vt:lpstr>Questions?</vt:lpstr>
    </vt:vector>
  </TitlesOfParts>
  <Company>University of Michigan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Security Information Brown Bag</dc:title>
  <dc:creator>Melissa Terwilliger</dc:creator>
  <cp:lastModifiedBy>presenter</cp:lastModifiedBy>
  <cp:revision>25</cp:revision>
  <dcterms:created xsi:type="dcterms:W3CDTF">2009-04-15T14:42:32Z</dcterms:created>
  <dcterms:modified xsi:type="dcterms:W3CDTF">2009-04-15T15:26:15Z</dcterms:modified>
</cp:coreProperties>
</file>